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986" r:id="rId6"/>
    <p:sldId id="3064" r:id="rId7"/>
    <p:sldId id="3081" r:id="rId8"/>
    <p:sldId id="3080" r:id="rId9"/>
    <p:sldId id="3088" r:id="rId10"/>
    <p:sldId id="3089" r:id="rId11"/>
    <p:sldId id="3082" r:id="rId12"/>
    <p:sldId id="3084" r:id="rId13"/>
    <p:sldId id="3083" r:id="rId14"/>
    <p:sldId id="3085" r:id="rId15"/>
    <p:sldId id="3086" r:id="rId16"/>
    <p:sldId id="3087" r:id="rId17"/>
    <p:sldId id="2981" r:id="rId18"/>
    <p:sldId id="3132" r:id="rId19"/>
    <p:sldId id="3134" r:id="rId20"/>
    <p:sldId id="3133" r:id="rId21"/>
    <p:sldId id="3135" r:id="rId22"/>
    <p:sldId id="3136" r:id="rId23"/>
    <p:sldId id="3091" r:id="rId24"/>
    <p:sldId id="3092" r:id="rId25"/>
    <p:sldId id="3102" r:id="rId26"/>
    <p:sldId id="3104" r:id="rId27"/>
    <p:sldId id="3105" r:id="rId28"/>
    <p:sldId id="3106" r:id="rId29"/>
    <p:sldId id="3093" r:id="rId30"/>
    <p:sldId id="3107" r:id="rId31"/>
    <p:sldId id="3108" r:id="rId32"/>
    <p:sldId id="3110" r:id="rId33"/>
    <p:sldId id="3094" r:id="rId34"/>
    <p:sldId id="3111" r:id="rId35"/>
    <p:sldId id="3095" r:id="rId36"/>
    <p:sldId id="3112" r:id="rId37"/>
    <p:sldId id="3113" r:id="rId38"/>
    <p:sldId id="3114" r:id="rId39"/>
    <p:sldId id="3096" r:id="rId40"/>
    <p:sldId id="3115" r:id="rId41"/>
    <p:sldId id="3117" r:id="rId42"/>
    <p:sldId id="3116" r:id="rId43"/>
    <p:sldId id="3118" r:id="rId44"/>
    <p:sldId id="3119" r:id="rId45"/>
    <p:sldId id="3097" r:id="rId46"/>
    <p:sldId id="3121" r:id="rId47"/>
    <p:sldId id="3120" r:id="rId48"/>
    <p:sldId id="3122" r:id="rId49"/>
    <p:sldId id="3099" r:id="rId50"/>
    <p:sldId id="3098" r:id="rId51"/>
    <p:sldId id="3100" r:id="rId52"/>
    <p:sldId id="3101" r:id="rId53"/>
    <p:sldId id="3137" r:id="rId54"/>
    <p:sldId id="3138" r:id="rId55"/>
    <p:sldId id="3139" r:id="rId56"/>
    <p:sldId id="3140" r:id="rId57"/>
    <p:sldId id="3141" r:id="rId58"/>
    <p:sldId id="3090" r:id="rId59"/>
    <p:sldId id="3123" r:id="rId60"/>
    <p:sldId id="3124" r:id="rId61"/>
    <p:sldId id="3125" r:id="rId62"/>
    <p:sldId id="3126" r:id="rId63"/>
    <p:sldId id="3127" r:id="rId64"/>
    <p:sldId id="3131" r:id="rId65"/>
    <p:sldId id="3128" r:id="rId66"/>
    <p:sldId id="3129" r:id="rId67"/>
    <p:sldId id="3130" r:id="rId68"/>
    <p:sldId id="3079" r:id="rId69"/>
    <p:sldId id="2829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68A1"/>
    <a:srgbClr val="1F1F1F"/>
    <a:srgbClr val="1366A0"/>
    <a:srgbClr val="000000"/>
    <a:srgbClr val="13669E"/>
    <a:srgbClr val="0F1C2A"/>
    <a:srgbClr val="0F1C29"/>
    <a:srgbClr val="1D1D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D64D19-1505-737F-E112-E3F1AEDBC0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92319B5-5361-6E18-0272-7437DC32AA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F8983FF-14AA-5C9D-C49C-55F60DA46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482-EDB6-44D7-9472-CD71C2272A20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8E5CAC2-CA4C-6DE7-ABA0-1F1FDEC1C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40BA17-AFF2-582B-F2C0-8BE51F653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1E58-F95F-48AB-923E-B687D7112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609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17728F-03B6-6FB9-1720-8AE36052C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77B952A-9FFE-898E-8963-FC37F1DD66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A1837D5-77ED-BCD1-D37D-908A51D70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482-EDB6-44D7-9472-CD71C2272A20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3BE90D9-8436-2D6C-B0B1-88E21B2DB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976BD13-7CEB-67B9-AB1E-1DEF9B4DF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1E58-F95F-48AB-923E-B687D7112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559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3A579393-F4C0-C653-3A4B-68C556163D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F2A820D-76D4-0ABB-503B-BC16C4ECB2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0ED3FCE-D10E-9484-5A1B-86849075D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482-EDB6-44D7-9472-CD71C2272A20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395C4B5-300B-2FC4-7DDB-A860E372A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3D651C4-2A14-AA8E-8B89-3848C70D8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1E58-F95F-48AB-923E-B687D7112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969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FDBDF6-1214-E3C5-8229-D63414E67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7B4508-9942-E64E-A2FF-D517F939F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2BB6376-EC09-D549-0913-8441048E5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482-EDB6-44D7-9472-CD71C2272A20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AAFDEF1-7386-F595-E54A-42F18E70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14D7A91-86C8-76C9-0909-3EAE0FCD4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1E58-F95F-48AB-923E-B687D7112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41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EE710F-0CA7-7E59-C631-BEBA6FFB7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4950A4E-085E-6CE9-84F6-2A7631CB2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872AC77-658F-C753-66F3-05974BBCF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482-EDB6-44D7-9472-CD71C2272A20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0755FC7-0DD8-EFCE-1EE9-91741131D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0367027-E91E-DAB5-6E7B-45BF3170E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1E58-F95F-48AB-923E-B687D7112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6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1F1DBB-6D35-C0B5-5BB7-20E0B8065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A8E8DE0-F1B0-8B67-DDD2-FEAB4379D1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61E9B24-4975-4A3B-EFB6-EFA7E24A9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2033A02-5280-B868-C1AF-1F6BDA16D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482-EDB6-44D7-9472-CD71C2272A20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6070AED-382E-AD5F-84A1-DCEE59DE7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DB5C0F6-5F1D-4BC2-3AFF-183D3249A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1E58-F95F-48AB-923E-B687D7112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011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EABCAD-D1B0-0EE8-6244-1327DF5AA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2CDF362-5308-8621-9873-435982D2D0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27F18CC-4645-595D-640B-6223892C06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4471AD3-A0C0-1219-C4B3-D251F14E3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C4019DAD-00EF-1A7B-83C0-42F86E63E7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5C30AA72-2981-7A2F-056E-48FF897A0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482-EDB6-44D7-9472-CD71C2272A20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F40F8B9F-2F79-FEEF-F172-E60F6B8BC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FD352682-4230-E342-39D2-084F2524F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1E58-F95F-48AB-923E-B687D7112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537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9D975A-B233-703F-7724-C5DF98017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CE77081-809F-18FE-8B5D-B5EF5894C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482-EDB6-44D7-9472-CD71C2272A20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3A9389F-ED09-6D18-6B80-292BBA154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AE79986-16B9-3686-0B95-D4E31D6CA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1E58-F95F-48AB-923E-B687D7112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673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78F4946F-05A4-7D84-4E39-676343CEC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482-EDB6-44D7-9472-CD71C2272A20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CF0928E-A767-0153-231A-012B7374A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A3C5988-D2DE-A026-3863-AE0F17A21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1E58-F95F-48AB-923E-B687D7112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284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7643E6-A6B8-1856-4D4D-E07727CFC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08570C6-2E72-7D99-C699-3DBFDDF8A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C89F799-6FCC-6E97-D7F5-AB58B42590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5EC6589-17DD-C6FF-1ED3-E506B3236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482-EDB6-44D7-9472-CD71C2272A20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A08F3A3-1952-3B28-8364-EDCD85A4B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9499E4B-CC80-9408-3E39-82ADD3FC0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1E58-F95F-48AB-923E-B687D7112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17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82E22-41BB-F04C-04B9-EC9E8E310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3F08492F-EAE3-68E6-2727-E8879D6179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6CA33A9-04BA-8BC9-C8D7-CCCE39EF7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30A6FB0-CE48-F347-65DD-A044A84D5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482-EDB6-44D7-9472-CD71C2272A20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64532A2-D988-51B5-D0BF-542AA865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CCA04F3-3E9A-8C66-7E5C-2B2A4950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1E58-F95F-48AB-923E-B687D7112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40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99AAF3CD-23EE-75DE-CD74-FAD942B9C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55FB223-1F91-233B-5A82-1B2C6F156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984DFC8-0486-5229-E366-D4F1761B0F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E8482-EDB6-44D7-9472-CD71C2272A20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8A1DAB5-E926-DAA8-7588-ECF09C531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E33ACA3-DD8E-66BC-B278-3145A6CC5B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91E58-F95F-48AB-923E-B687D7112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99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tpgi.com/arc-platform/arc-toolkit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chromewebstore.google.com/detail/screen-reader/kgejglhpjiefppelpmljglcjbhoiplfn?hl=en-US&amp;utm_source=ext_sidebar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npmjs.com/package/jest-ax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chatgpt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ocodem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developer.mozilla.org/en-US/docs/Web/Accessibility/ARIA/Roles/navigation_role" TargetMode="Externa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npmjs.com/package/jest-axe" TargetMode="Externa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WAI/WCAG22/quickref/?currentsidebar=%23col_customize" TargetMode="External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c.europa.eu/social/BlobServlet?docId=14840&amp;langId=en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hyperlink" Target="https://eur-lex.europa.eu/legal-content/NL/TXT/HTML/?uri=CELEX:52015SC0265&amp;from=EN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99B4-B790-4748-9BDC-569CA4835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80500"/>
            <a:ext cx="12192000" cy="1762820"/>
          </a:xfrm>
        </p:spPr>
        <p:txBody>
          <a:bodyPr>
            <a:normAutofit/>
          </a:bodyPr>
          <a:lstStyle/>
          <a:p>
            <a:r>
              <a:rPr lang="en-GB" sz="5400" dirty="0">
                <a:solidFill>
                  <a:srgbClr val="13669E"/>
                </a:solidFill>
              </a:rPr>
              <a:t>Enhancing usability and compliance</a:t>
            </a:r>
            <a:br>
              <a:rPr lang="en-GB" dirty="0">
                <a:solidFill>
                  <a:srgbClr val="13669E"/>
                </a:solidFill>
              </a:rPr>
            </a:br>
            <a:r>
              <a:rPr lang="en-GB" sz="4000" dirty="0">
                <a:solidFill>
                  <a:srgbClr val="0A1543"/>
                </a:solidFill>
              </a:rPr>
              <a:t>through an a11y workflow</a:t>
            </a:r>
            <a:endParaRPr lang="en-NL" sz="4400" dirty="0">
              <a:solidFill>
                <a:srgbClr val="0A154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pic>
        <p:nvPicPr>
          <p:cNvPr id="7" name="Picture 6" descr="A picture containing bed, umbrella&#10;&#10;Description automatically generated">
            <a:extLst>
              <a:ext uri="{FF2B5EF4-FFF2-40B4-BE49-F238E27FC236}">
                <a16:creationId xmlns:a16="http://schemas.microsoft.com/office/drawing/2014/main" id="{7B3F4F0C-B76E-4AFB-9400-BCCE78ACF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51676"/>
            <a:ext cx="12192000" cy="19063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8FA75F-FF86-FF2E-C5B8-751BE4675C6F}"/>
              </a:ext>
            </a:extLst>
          </p:cNvPr>
          <p:cNvSpPr/>
          <p:nvPr/>
        </p:nvSpPr>
        <p:spPr>
          <a:xfrm>
            <a:off x="10384221" y="4903075"/>
            <a:ext cx="1644868" cy="16028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07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pic>
        <p:nvPicPr>
          <p:cNvPr id="16" name="Picture 15" descr="A blue and white icons with black text&#10;&#10;Description automatically generated">
            <a:extLst>
              <a:ext uri="{FF2B5EF4-FFF2-40B4-BE49-F238E27FC236}">
                <a16:creationId xmlns:a16="http://schemas.microsoft.com/office/drawing/2014/main" id="{62AC902A-7B46-D46E-8D0E-B2365774E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5" y="2754558"/>
            <a:ext cx="11832116" cy="205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619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dirty="0"/>
              <a:t>There is however an exemptions for small businesses. Your company is considered a small business if it has neither: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More than 2 million turnover.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More than 10 employees.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13669E"/>
                </a:solidFill>
              </a:rPr>
              <a:t>Exemptions</a:t>
            </a:r>
            <a:endParaRPr lang="en-NL" sz="3200" dirty="0">
              <a:solidFill>
                <a:srgbClr val="1366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24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dirty="0"/>
              <a:t>The  European Commission will enforce the law through representatives in all 27 EU countries. In the Netherlands it will be enforces by 6 bodies including AFM and ACM.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13669E"/>
                </a:solidFill>
              </a:rPr>
              <a:t>Enforcement</a:t>
            </a:r>
            <a:endParaRPr lang="en-NL" sz="3200" dirty="0">
              <a:solidFill>
                <a:srgbClr val="1366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109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dirty="0"/>
              <a:t>When a company doesn’t comply with EAA it will be held accountable to: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Pay a fine. 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Remediate the problem of inaccessibility.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13669E"/>
                </a:solidFill>
              </a:rPr>
              <a:t>Sanctions</a:t>
            </a:r>
            <a:endParaRPr lang="en-NL" sz="3200" dirty="0">
              <a:solidFill>
                <a:srgbClr val="1366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738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99B4-B790-4748-9BDC-569CA4835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85497"/>
            <a:ext cx="9144000" cy="1023677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rgbClr val="13669E"/>
                </a:solidFill>
              </a:rPr>
              <a:t>Making web products accessible</a:t>
            </a:r>
            <a:endParaRPr lang="en-NL" dirty="0">
              <a:solidFill>
                <a:srgbClr val="13669E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pic>
        <p:nvPicPr>
          <p:cNvPr id="7" name="Picture 6" descr="A picture containing bed, umbrella&#10;&#10;Description automatically generated">
            <a:extLst>
              <a:ext uri="{FF2B5EF4-FFF2-40B4-BE49-F238E27FC236}">
                <a16:creationId xmlns:a16="http://schemas.microsoft.com/office/drawing/2014/main" id="{7B3F4F0C-B76E-4AFB-9400-BCCE78ACF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08826"/>
            <a:ext cx="12192000" cy="19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721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 fontScale="92500" lnSpcReduction="10000"/>
          </a:bodyPr>
          <a:lstStyle/>
          <a:p>
            <a:pPr algn="l">
              <a:lnSpc>
                <a:spcPct val="150000"/>
              </a:lnSpc>
            </a:pPr>
            <a:r>
              <a:rPr lang="en-US" sz="2600" dirty="0"/>
              <a:t>In a moment we will use 4 tools to measure accessibility in a way that we can cover most of the issues.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2600" dirty="0"/>
              <a:t>Arc toolkit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2600" dirty="0" err="1"/>
              <a:t>Chromevox</a:t>
            </a:r>
            <a:r>
              <a:rPr lang="en-US" sz="2600" dirty="0"/>
              <a:t> </a:t>
            </a:r>
            <a:r>
              <a:rPr lang="en-US" sz="2600" dirty="0" err="1"/>
              <a:t>screenreader</a:t>
            </a:r>
            <a:endParaRPr lang="en-US" sz="2600" dirty="0"/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2600" dirty="0"/>
              <a:t>Jest-axe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2600" dirty="0"/>
              <a:t>ChatGPT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13669E"/>
                </a:solidFill>
              </a:rPr>
              <a:t>A11y tools</a:t>
            </a:r>
            <a:endParaRPr lang="en-NL" sz="3200" dirty="0">
              <a:solidFill>
                <a:srgbClr val="1366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37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4607873" cy="4426666"/>
          </a:xfrm>
        </p:spPr>
        <p:txBody>
          <a:bodyPr>
            <a:normAutofit lnSpcReduction="10000"/>
          </a:bodyPr>
          <a:lstStyle/>
          <a:p>
            <a:pPr algn="l">
              <a:lnSpc>
                <a:spcPct val="150000"/>
              </a:lnSpc>
            </a:pPr>
            <a:r>
              <a:rPr lang="en-US" dirty="0"/>
              <a:t>Quickly uncover and resolve accessibility issues on any web page with </a:t>
            </a:r>
            <a:r>
              <a:rPr lang="en-US" dirty="0" err="1"/>
              <a:t>TPGi’s</a:t>
            </a:r>
            <a:r>
              <a:rPr lang="en-US" dirty="0"/>
              <a:t> single-page, on-demand, accessibility testing tool.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2"/>
              </a:rPr>
              <a:t>https://www.tpgi.com/arc-platform/arc-toolkit/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13669E"/>
                </a:solidFill>
              </a:rPr>
              <a:t>Arc toolkit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29DFBB-5F51-C0C9-1183-2D693625F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263" y="1103376"/>
            <a:ext cx="3821933" cy="519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95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4607873" cy="4426666"/>
          </a:xfrm>
        </p:spPr>
        <p:txBody>
          <a:bodyPr>
            <a:normAutofit lnSpcReduction="10000"/>
          </a:bodyPr>
          <a:lstStyle/>
          <a:p>
            <a:pPr algn="l">
              <a:lnSpc>
                <a:spcPct val="150000"/>
              </a:lnSpc>
            </a:pPr>
            <a:r>
              <a:rPr lang="en-US" dirty="0"/>
              <a:t>The Chrome Screen reader extension is a showcase of a fully featured screen reader for the web built using only web technologies such as html and </a:t>
            </a:r>
            <a:r>
              <a:rPr lang="en-US" dirty="0" err="1"/>
              <a:t>javascript</a:t>
            </a:r>
            <a:r>
              <a:rPr lang="en-US" dirty="0"/>
              <a:t>. </a:t>
            </a:r>
            <a:br>
              <a:rPr lang="en-US" dirty="0"/>
            </a:br>
            <a:br>
              <a:rPr lang="en-US" dirty="0"/>
            </a:br>
            <a:r>
              <a:rPr lang="en-US" dirty="0" err="1">
                <a:hlinkClick r:id="rId2"/>
              </a:rPr>
              <a:t>ChromeVox</a:t>
            </a:r>
            <a:r>
              <a:rPr lang="en-US" dirty="0">
                <a:hlinkClick r:id="rId2"/>
              </a:rPr>
              <a:t> screen reader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13669E"/>
                </a:solidFill>
              </a:rPr>
              <a:t>ChromeVox</a:t>
            </a:r>
            <a:r>
              <a:rPr lang="en-US" sz="3200" dirty="0">
                <a:solidFill>
                  <a:srgbClr val="13669E"/>
                </a:solidFill>
              </a:rPr>
              <a:t> screen reader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6FD3F69-47F4-F43E-8B01-00DCD1150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1686" y="2028997"/>
            <a:ext cx="3324689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90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4607873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dirty="0"/>
              <a:t>Custom Jest matcher for axe for testing accessibility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2"/>
              </a:rPr>
              <a:t>Jest-axe package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13669E"/>
                </a:solidFill>
              </a:rPr>
              <a:t>Jest-axe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2A62EB-0CE6-BF40-9794-4C83F7398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017" y="2028997"/>
            <a:ext cx="4001058" cy="14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69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4607873" cy="4426666"/>
          </a:xfrm>
        </p:spPr>
        <p:txBody>
          <a:bodyPr>
            <a:normAutofit fontScale="85000" lnSpcReduction="20000"/>
          </a:bodyPr>
          <a:lstStyle/>
          <a:p>
            <a:pPr algn="l">
              <a:lnSpc>
                <a:spcPct val="150000"/>
              </a:lnSpc>
            </a:pPr>
            <a:r>
              <a:rPr lang="en-US" dirty="0"/>
              <a:t>ChatGPT is a chatbot and virtual assistant developed by OpenAI and launched on November 30, 2022. Based on large language models, it enables users to refine and steer a conversation towards a desired length, format, style, level of detail, and language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2"/>
              </a:rPr>
              <a:t>https://chatgpt.com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13669E"/>
                </a:solidFill>
              </a:rPr>
              <a:t>Chat-GPT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9B835F-213B-3C9F-F65F-177028271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468" y="2209646"/>
            <a:ext cx="5144218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11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Add an alt tag for an image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Used a </a:t>
            </a:r>
            <a:r>
              <a:rPr lang="en-US" sz="2800" dirty="0" err="1"/>
              <a:t>screenreader</a:t>
            </a:r>
            <a:r>
              <a:rPr lang="en-US" sz="2800" dirty="0"/>
              <a:t> (assisted software to read out loud).</a:t>
            </a:r>
            <a:endParaRPr lang="en-US" sz="2600" dirty="0"/>
          </a:p>
          <a:p>
            <a:pPr algn="l">
              <a:lnSpc>
                <a:spcPct val="150000"/>
              </a:lnSpc>
            </a:pPr>
            <a:br>
              <a:rPr lang="en-US" sz="3600" dirty="0"/>
            </a:br>
            <a:endParaRPr lang="en-US" sz="3600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W</a:t>
            </a:r>
            <a:r>
              <a:rPr lang="en-US" sz="3200" dirty="0">
                <a:solidFill>
                  <a:srgbClr val="13669E"/>
                </a:solidFill>
              </a:rPr>
              <a:t>ho has ever dealt with accessibility on web products?</a:t>
            </a:r>
            <a:endParaRPr lang="en-NL" sz="3200" dirty="0">
              <a:solidFill>
                <a:srgbClr val="1366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37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3600" dirty="0"/>
              <a:t>In the coming slides we will take a look for the 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The 10 rules of accessibility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9D16FD-F416-D5E1-C579-8AD8DCA45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10" y="0"/>
            <a:ext cx="120205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22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 fontScale="92500"/>
          </a:bodyPr>
          <a:lstStyle/>
          <a:p>
            <a:pPr algn="l">
              <a:lnSpc>
                <a:spcPct val="150000"/>
              </a:lnSpc>
            </a:pPr>
            <a:r>
              <a:rPr lang="en-US" dirty="0"/>
              <a:t>Use proper HTML5 tags to differentiate layout </a:t>
            </a:r>
            <a:r>
              <a:rPr lang="en-US" dirty="0" err="1"/>
              <a:t>elemens</a:t>
            </a:r>
            <a:r>
              <a:rPr lang="en-US" dirty="0"/>
              <a:t> like: </a:t>
            </a:r>
            <a:r>
              <a:rPr lang="en-GB" dirty="0"/>
              <a:t>&lt;header&gt;, &lt;main&gt;, &lt;article&gt;, &lt;section&gt;, &lt;footer&gt;, and &lt;nav&gt; </a:t>
            </a:r>
          </a:p>
          <a:p>
            <a:pPr algn="l">
              <a:lnSpc>
                <a:spcPct val="150000"/>
              </a:lnSpc>
            </a:pPr>
            <a:endParaRPr lang="en-GB" dirty="0"/>
          </a:p>
          <a:p>
            <a:pPr algn="l">
              <a:lnSpc>
                <a:spcPct val="150000"/>
              </a:lnSpc>
            </a:pPr>
            <a:r>
              <a:rPr lang="en-GB" dirty="0"/>
              <a:t>Use proper headings and text elements to create a logical hierarchy of content. &lt;h1&gt;, &lt;h2&gt;, &lt;h3&gt;, &lt;p&gt;, &lt;</a:t>
            </a:r>
            <a:r>
              <a:rPr lang="en-GB" dirty="0" err="1"/>
              <a:t>em</a:t>
            </a:r>
            <a:r>
              <a:rPr lang="en-GB" dirty="0"/>
              <a:t>&gt;, &lt;sup&gt;</a:t>
            </a:r>
          </a:p>
          <a:p>
            <a:pPr algn="l">
              <a:lnSpc>
                <a:spcPct val="150000"/>
              </a:lnSpc>
            </a:pPr>
            <a:br>
              <a:rPr lang="en-US" sz="3600" dirty="0"/>
            </a:b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13669E"/>
                </a:solidFill>
              </a:rPr>
              <a:t>1 Use semantic HTML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475B6-CC9C-F17D-E05B-781314FCA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71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B36F5022-EEBB-9023-8072-10013E50A0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C5DDC5-D82F-85C9-24A9-F5756EEF5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862" y="1204602"/>
            <a:ext cx="8240275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41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13669E"/>
                </a:solidFill>
              </a:rPr>
              <a:t>What’s wrong with this semantics.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475B6-CC9C-F17D-E05B-781314FCA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EFD640E0-52ED-E15C-71DF-B8503E2256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47F8B7-80EC-A124-CEB2-E1C6D1FB5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2861"/>
            <a:ext cx="12192000" cy="491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229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13669E"/>
                </a:solidFill>
              </a:rPr>
              <a:t>What’s wrong with this semantics.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475B6-CC9C-F17D-E05B-781314FCA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EFD640E0-52ED-E15C-71DF-B8503E2256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0B45EB-BCFC-E814-D423-EAFE5868D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28997"/>
            <a:ext cx="12192000" cy="26594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F0D434-834B-8F3C-A190-15F056CC38D7}"/>
              </a:ext>
            </a:extLst>
          </p:cNvPr>
          <p:cNvSpPr txBox="1"/>
          <p:nvPr/>
        </p:nvSpPr>
        <p:spPr>
          <a:xfrm>
            <a:off x="0" y="635122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1168A1"/>
                </a:solidFill>
              </a:rPr>
              <a:t>Prompt: I want to make this html page more accessible, could you please help me to fix accessibility issues up to WCAG 2.2?</a:t>
            </a:r>
            <a:endParaRPr lang="en-US" dirty="0">
              <a:solidFill>
                <a:srgbClr val="1168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07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B36F5022-EEBB-9023-8072-10013E50A0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241ACE-A721-2F58-FF03-1C26B7997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037" y="0"/>
            <a:ext cx="81739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90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GB" dirty="0"/>
              <a:t>Use descriptive alt texts to describe images</a:t>
            </a:r>
          </a:p>
          <a:p>
            <a:pPr algn="l">
              <a:lnSpc>
                <a:spcPct val="150000"/>
              </a:lnSpc>
            </a:pPr>
            <a:endParaRPr lang="en-GB" dirty="0"/>
          </a:p>
          <a:p>
            <a:pPr algn="l">
              <a:lnSpc>
                <a:spcPct val="150000"/>
              </a:lnSpc>
            </a:pPr>
            <a:endParaRPr lang="en-GB" dirty="0"/>
          </a:p>
          <a:p>
            <a:pPr algn="l">
              <a:lnSpc>
                <a:spcPct val="150000"/>
              </a:lnSpc>
            </a:pPr>
            <a:r>
              <a:rPr lang="en-GB" dirty="0"/>
              <a:t>Make sure you either provide transcripts or captions for video and audio.</a:t>
            </a:r>
          </a:p>
          <a:p>
            <a:pPr algn="l">
              <a:lnSpc>
                <a:spcPct val="150000"/>
              </a:lnSpc>
            </a:pPr>
            <a:br>
              <a:rPr lang="en-US" sz="3600" dirty="0"/>
            </a:b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2 Provide text equivalents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475B6-CC9C-F17D-E05B-781314FCA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86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B36F5022-EEBB-9023-8072-10013E50A0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382D7A-6542-4358-5A86-008EE48F6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985" y="1530951"/>
            <a:ext cx="9354030" cy="414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04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13669E"/>
                </a:solidFill>
              </a:rPr>
              <a:t>Provide text alternatives.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475B6-CC9C-F17D-E05B-781314FCA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EFD640E0-52ED-E15C-71DF-B8503E2256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089AC6-F87F-2300-B8E3-E77EB4FF9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0535"/>
            <a:ext cx="12192000" cy="525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11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B36F5022-EEBB-9023-8072-10013E50A0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14C954-65A6-E6DD-B480-5A2E3DF10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810" y="799733"/>
            <a:ext cx="7916380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42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3" descr="Afbeelding met Menselijk gezicht, bril, persoon, Kin&#10;&#10;Automatisch gegenereerde beschrijving">
            <a:extLst>
              <a:ext uri="{FF2B5EF4-FFF2-40B4-BE49-F238E27FC236}">
                <a16:creationId xmlns:a16="http://schemas.microsoft.com/office/drawing/2014/main" id="{862BEDB0-4594-BA88-287D-BCC9BB002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8" y="1714993"/>
            <a:ext cx="2936164" cy="283226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303C2C9-110B-390A-CD2F-D02DB8D21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131" y="5752278"/>
            <a:ext cx="10515600" cy="185920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sz="1300" kern="1200"/>
            </a:br>
            <a:r>
              <a:rPr lang="en-US" sz="2800" b="1" kern="1200">
                <a:latin typeface="+mj-lt"/>
                <a:ea typeface="+mj-ea"/>
                <a:cs typeface="+mj-cs"/>
              </a:rPr>
              <a:t>Rodney Wormsbecher </a:t>
            </a:r>
            <a:endParaRPr lang="en-US" sz="2800" b="1" kern="1200">
              <a:latin typeface="+mj-lt"/>
              <a:cs typeface="Calibri Light"/>
            </a:endParaRPr>
          </a:p>
          <a:p>
            <a:pPr algn="ctr"/>
            <a:br>
              <a:rPr lang="en-US" sz="1300" kern="1200"/>
            </a:br>
            <a:br>
              <a:rPr lang="en-US" sz="1300" kern="1200"/>
            </a:br>
            <a:r>
              <a:rPr lang="nl-NL" sz="2700">
                <a:solidFill>
                  <a:schemeClr val="tx1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 </a:t>
            </a:r>
            <a:br>
              <a:rPr lang="nl-NL" sz="2700">
                <a:solidFill>
                  <a:schemeClr val="tx1">
                    <a:lumMod val="75000"/>
                    <a:lumOff val="25000"/>
                  </a:schemeClr>
                </a:solidFill>
                <a:ea typeface="+mj-lt"/>
                <a:cs typeface="+mj-lt"/>
              </a:rPr>
            </a:br>
            <a:r>
              <a:rPr lang="nl-NL" sz="2700">
                <a:solidFill>
                  <a:schemeClr val="tx1">
                    <a:lumMod val="75000"/>
                    <a:lumOff val="25000"/>
                  </a:schemeClr>
                </a:solidFill>
                <a:ea typeface="+mj-lt"/>
                <a:cs typeface="+mj-lt"/>
                <a:hlinkClick r:id="rId3"/>
              </a:rPr>
              <a:t>https://www.linkedin.com/in/rocodemy</a:t>
            </a:r>
            <a:br>
              <a:rPr lang="nl-NL" sz="2700">
                <a:solidFill>
                  <a:schemeClr val="tx1">
                    <a:lumMod val="75000"/>
                    <a:lumOff val="25000"/>
                  </a:schemeClr>
                </a:solidFill>
                <a:ea typeface="+mj-lt"/>
                <a:cs typeface="+mj-lt"/>
              </a:rPr>
            </a:br>
            <a:endParaRPr lang="en-US" sz="2700" kern="1200">
              <a:solidFill>
                <a:schemeClr val="tx1"/>
              </a:solidFill>
              <a:ea typeface="+mj-lt"/>
              <a:cs typeface="+mj-lt"/>
            </a:endParaRPr>
          </a:p>
        </p:txBody>
      </p:sp>
      <p:pic>
        <p:nvPicPr>
          <p:cNvPr id="9" name="Picture 8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B79A66F-79C4-3A49-5E55-67ADCB5B1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7973" y="1956074"/>
            <a:ext cx="2396357" cy="23467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304718-12DF-0FDF-D943-708932C9C4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8536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GB" dirty="0"/>
              <a:t>Ensure all interactive elements (links, buttons, form fields) are accessible via keyboard navigation ([tab key]  or [shift] + [tab]).</a:t>
            </a:r>
          </a:p>
          <a:p>
            <a:pPr algn="l">
              <a:lnSpc>
                <a:spcPct val="150000"/>
              </a:lnSpc>
            </a:pPr>
            <a:endParaRPr lang="en-GB" dirty="0"/>
          </a:p>
          <a:p>
            <a:pPr algn="l">
              <a:lnSpc>
                <a:spcPct val="150000"/>
              </a:lnSpc>
            </a:pPr>
            <a:r>
              <a:rPr lang="en-GB" dirty="0"/>
              <a:t>Use CSS to highlight currently focussed elements via ‘:focus-visible’, ‘outline’ or ‘border’ properties.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3 Keyboard accessibility and focus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475B6-CC9C-F17D-E05B-781314FCA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57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B36F5022-EEBB-9023-8072-10013E50A0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DC7B6E-A0C2-9DCE-88AE-54F105D75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284" y="37626"/>
            <a:ext cx="7935432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296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 lnSpcReduction="10000"/>
          </a:bodyPr>
          <a:lstStyle/>
          <a:p>
            <a:pPr algn="l">
              <a:lnSpc>
                <a:spcPct val="150000"/>
              </a:lnSpc>
            </a:pPr>
            <a:r>
              <a:rPr lang="en-GB" dirty="0"/>
              <a:t>Use ARIA roles to enhance the accessibility of dynamic content and complex  areas. For example, role="navigation" for navigation menus.</a:t>
            </a:r>
            <a:br>
              <a:rPr lang="en-GB" dirty="0"/>
            </a:br>
            <a:endParaRPr lang="en-GB" dirty="0"/>
          </a:p>
          <a:p>
            <a:pPr algn="l">
              <a:lnSpc>
                <a:spcPct val="150000"/>
              </a:lnSpc>
            </a:pPr>
            <a:r>
              <a:rPr lang="en-GB" dirty="0"/>
              <a:t>Provide ARIA labels to give additional context to elements (e.g., aria-label="Main Menu"), but only if there is no HTML5 element available.</a:t>
            </a:r>
          </a:p>
          <a:p>
            <a:pPr algn="l">
              <a:lnSpc>
                <a:spcPct val="150000"/>
              </a:lnSpc>
            </a:pPr>
            <a:br>
              <a:rPr lang="en-GB" dirty="0">
                <a:hlinkClick r:id="rId2"/>
              </a:rPr>
            </a:br>
            <a:r>
              <a:rPr lang="en-GB" dirty="0">
                <a:hlinkClick r:id="rId2"/>
              </a:rPr>
              <a:t>https://developer.mozilla.org/en-US/docs/Web/Accessibility/ARIA/Roles/navigation_role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4 Use ARIA roles and landmarks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475B6-CC9C-F17D-E05B-781314FCA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323EE5-3399-BE70-07AA-9528711C3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49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B36F5022-EEBB-9023-8072-10013E50A0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04355F-6FFE-3BA5-C055-3F41C9C61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822" y="0"/>
            <a:ext cx="74383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252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GB" dirty="0"/>
              <a:t>Even though the page already is fully compliant with WCAG 2.2 we can still improve a lot for screen readers with ARIA-WAI attributes.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4 Use ARIA roles and landmarks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475B6-CC9C-F17D-E05B-781314FCA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323EE5-3399-BE70-07AA-9528711C3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7181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B36F5022-EEBB-9023-8072-10013E50A0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EA02E0-A14F-D01D-453E-1E4ADD834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565" y="0"/>
            <a:ext cx="86248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7092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GB" dirty="0"/>
              <a:t>Ensure the contrast ratio between text and background is sufficient. (minimum 4.5:1 for normal text, 3:1 for large text)</a:t>
            </a:r>
          </a:p>
          <a:p>
            <a:pPr algn="l">
              <a:lnSpc>
                <a:spcPct val="150000"/>
              </a:lnSpc>
            </a:pPr>
            <a:endParaRPr lang="en-GB" dirty="0"/>
          </a:p>
          <a:p>
            <a:pPr algn="l">
              <a:lnSpc>
                <a:spcPct val="150000"/>
              </a:lnSpc>
            </a:pPr>
            <a:r>
              <a:rPr lang="en-GB" dirty="0"/>
              <a:t>Make sure to not rely only on </a:t>
            </a:r>
            <a:r>
              <a:rPr lang="en-GB" dirty="0" err="1"/>
              <a:t>color</a:t>
            </a:r>
            <a:r>
              <a:rPr lang="en-GB" dirty="0"/>
              <a:t> to convey important information. Use text or symbols as well.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5 </a:t>
            </a:r>
            <a:r>
              <a:rPr lang="en-GB" sz="3200" dirty="0" err="1">
                <a:solidFill>
                  <a:srgbClr val="13669E"/>
                </a:solidFill>
              </a:rPr>
              <a:t>Color</a:t>
            </a:r>
            <a:r>
              <a:rPr lang="en-GB" sz="3200" dirty="0">
                <a:solidFill>
                  <a:srgbClr val="13669E"/>
                </a:solidFill>
              </a:rPr>
              <a:t> contrasts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475B6-CC9C-F17D-E05B-781314FCA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323EE5-3399-BE70-07AA-9528711C3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39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B36F5022-EEBB-9023-8072-10013E50A0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CADED6-5D65-11CE-369F-A1322DE4D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287" y="0"/>
            <a:ext cx="61214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9009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5 </a:t>
            </a:r>
            <a:r>
              <a:rPr lang="en-GB" sz="3200" dirty="0" err="1">
                <a:solidFill>
                  <a:srgbClr val="13669E"/>
                </a:solidFill>
              </a:rPr>
              <a:t>Color</a:t>
            </a:r>
            <a:r>
              <a:rPr lang="en-GB" sz="3200" dirty="0">
                <a:solidFill>
                  <a:srgbClr val="13669E"/>
                </a:solidFill>
              </a:rPr>
              <a:t> contrasts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475B6-CC9C-F17D-E05B-781314FCA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323EE5-3399-BE70-07AA-9528711C3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44EEBDB-F8F9-9B41-6117-15E6C666D2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650445-D9C8-4FD6-2C1B-C3D7F8658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9473"/>
            <a:ext cx="12192000" cy="392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202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GB" dirty="0"/>
              <a:t>We can use ChatGPT to easily help us to calculate a 5:1 contrast for any </a:t>
            </a:r>
            <a:r>
              <a:rPr lang="en-GB" dirty="0" err="1"/>
              <a:t>color</a:t>
            </a:r>
            <a:r>
              <a:rPr lang="en-GB" dirty="0"/>
              <a:t>. Let’ look at it in action.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5 </a:t>
            </a:r>
            <a:r>
              <a:rPr lang="en-GB" sz="3200" dirty="0" err="1">
                <a:solidFill>
                  <a:srgbClr val="13669E"/>
                </a:solidFill>
              </a:rPr>
              <a:t>Color</a:t>
            </a:r>
            <a:r>
              <a:rPr lang="en-GB" sz="3200" dirty="0">
                <a:solidFill>
                  <a:srgbClr val="13669E"/>
                </a:solidFill>
              </a:rPr>
              <a:t> contrasts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475B6-CC9C-F17D-E05B-781314FCA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323EE5-3399-BE70-07AA-9528711C3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657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150000"/>
              </a:lnSpc>
            </a:pPr>
            <a:br>
              <a:rPr lang="en-US" sz="3600"/>
            </a:br>
            <a:endParaRPr lang="en-US" sz="3600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F688A4-01E2-82C8-6B73-4B81BB1D1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322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13669E"/>
                </a:solidFill>
              </a:rPr>
              <a:t>5 Color contrasts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475B6-CC9C-F17D-E05B-781314FCA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EFD640E0-52ED-E15C-71DF-B8503E2256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F0D434-834B-8F3C-A190-15F056CC38D7}"/>
              </a:ext>
            </a:extLst>
          </p:cNvPr>
          <p:cNvSpPr txBox="1"/>
          <p:nvPr/>
        </p:nvSpPr>
        <p:spPr>
          <a:xfrm>
            <a:off x="0" y="635122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1168A1"/>
                </a:solidFill>
              </a:rPr>
              <a:t>Prompt: </a:t>
            </a:r>
            <a:r>
              <a:rPr lang="en-US" dirty="0">
                <a:solidFill>
                  <a:srgbClr val="1168A1"/>
                </a:solidFill>
              </a:rPr>
              <a:t>Can you create a contrast 5:1 for </a:t>
            </a:r>
            <a:r>
              <a:rPr lang="en-US" dirty="0" err="1">
                <a:solidFill>
                  <a:srgbClr val="1168A1"/>
                </a:solidFill>
              </a:rPr>
              <a:t>efffff</a:t>
            </a:r>
            <a:endParaRPr lang="en-US" dirty="0">
              <a:solidFill>
                <a:srgbClr val="1168A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4864C1-D4BE-1F37-D50C-B22D70426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791" y="2285840"/>
            <a:ext cx="6649378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9936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B36F5022-EEBB-9023-8072-10013E50A0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798A36-CBBC-DD48-7976-73A528A59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495" y="0"/>
            <a:ext cx="63270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319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GB" dirty="0"/>
              <a:t>Associate every form element with a &lt;label&gt; tag</a:t>
            </a:r>
          </a:p>
          <a:p>
            <a:pPr algn="l">
              <a:lnSpc>
                <a:spcPct val="150000"/>
              </a:lnSpc>
            </a:pPr>
            <a:endParaRPr lang="en-GB" dirty="0"/>
          </a:p>
          <a:p>
            <a:pPr algn="l">
              <a:lnSpc>
                <a:spcPct val="150000"/>
              </a:lnSpc>
            </a:pPr>
            <a:r>
              <a:rPr lang="en-GB" dirty="0"/>
              <a:t>Provide clear instructions and error messages.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6 Make forms accessible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475B6-CC9C-F17D-E05B-781314FCA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323EE5-3399-BE70-07AA-9528711C3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936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B36F5022-EEBB-9023-8072-10013E50A0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373CAD-2A77-D0F9-600D-F214AAE8A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065" y="0"/>
            <a:ext cx="90718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132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6 Make forms accessible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475B6-CC9C-F17D-E05B-781314FCA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323EE5-3399-BE70-07AA-9528711C3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A0FEB9E-C58D-7272-727D-DB9F419751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E6A3C7-8527-CB6C-36E9-FF14AB529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28997"/>
            <a:ext cx="12192000" cy="446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786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B36F5022-EEBB-9023-8072-10013E50A0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AD65E-F69B-AE5D-B16B-4C37976DF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459" y="0"/>
            <a:ext cx="67950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490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GB" dirty="0"/>
              <a:t>Ensure your website is responsive and works well on various devices and screen sizes.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Ensure content is accessible and functional when zoomed up to 200%.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7 Responsive Design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475B6-CC9C-F17D-E05B-781314FCA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323EE5-3399-BE70-07AA-9528711C3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67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GB" dirty="0"/>
              <a:t>Regularly test your website with screen readers like NVDA, JAWS, or </a:t>
            </a:r>
            <a:r>
              <a:rPr lang="en-GB" dirty="0" err="1"/>
              <a:t>VoiceOver</a:t>
            </a:r>
            <a:r>
              <a:rPr lang="en-GB" dirty="0"/>
              <a:t> to ensure content is accessible.</a:t>
            </a:r>
            <a:br>
              <a:rPr lang="en-GB" dirty="0"/>
            </a:br>
            <a:br>
              <a:rPr lang="en-GB" dirty="0"/>
            </a:br>
            <a:r>
              <a:rPr lang="en-US" altLang="en-US" dirty="0">
                <a:solidFill>
                  <a:srgbClr val="0D0D0D"/>
                </a:solidFill>
                <a:latin typeface="ui-sans-serif"/>
              </a:rPr>
              <a:t>Use offscreen text (e.g., </a:t>
            </a:r>
            <a:r>
              <a:rPr lang="en-US" altLang="en-US" b="1" dirty="0">
                <a:solidFill>
                  <a:srgbClr val="0D0D0D"/>
                </a:solidFill>
                <a:latin typeface="ui-monospace"/>
              </a:rPr>
              <a:t>position: absolute; left: -9999px;</a:t>
            </a:r>
            <a:r>
              <a:rPr lang="en-US" altLang="en-US" dirty="0">
                <a:solidFill>
                  <a:srgbClr val="0D0D0D"/>
                </a:solidFill>
                <a:latin typeface="ui-sans-serif"/>
              </a:rPr>
              <a:t>) to provide additional context for screen reader users without displaying it visually.</a:t>
            </a:r>
            <a:r>
              <a:rPr lang="en-US" altLang="en-US" sz="800" dirty="0"/>
              <a:t> </a:t>
            </a:r>
            <a:endParaRPr lang="en-US" altLang="en-US" sz="3600" dirty="0">
              <a:latin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8 Test with screen readers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475B6-CC9C-F17D-E05B-781314FCA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323EE5-3399-BE70-07AA-9528711C3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3105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Provide users with control over time-based media (e.g., the ability to pause, stop, and adjust the volume)</a:t>
            </a:r>
            <a:br>
              <a:rPr lang="en-GB" dirty="0"/>
            </a:br>
            <a:br>
              <a:rPr lang="en-GB" dirty="0"/>
            </a:b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Avoid or provide options to extend time limits</a:t>
            </a:r>
            <a:r>
              <a:rPr lang="en-US" altLang="en-US" dirty="0">
                <a:solidFill>
                  <a:srgbClr val="0D0D0D"/>
                </a:solidFill>
                <a:latin typeface="ui-sans-serif"/>
              </a:rPr>
              <a:t>.</a:t>
            </a:r>
            <a:r>
              <a:rPr lang="en-US" altLang="en-US" sz="800" dirty="0"/>
              <a:t> </a:t>
            </a:r>
            <a:endParaRPr lang="en-US" altLang="en-US" sz="3600" dirty="0">
              <a:latin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9 Avoid Time-Based Media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475B6-CC9C-F17D-E05B-781314FCA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323EE5-3399-BE70-07AA-9528711C3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4075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Use accessibility evaluation tools like Axe, WAVE, or Lighthouse to identify and fix issues.</a:t>
            </a:r>
            <a:br>
              <a:rPr lang="en-GB" dirty="0"/>
            </a:br>
            <a:br>
              <a:rPr lang="en-GB" dirty="0"/>
            </a:b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Collect feedback from users with disabilities to continuously improve accessibility. E.g. GATT tests.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10 Continuous Testing and Improvement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475B6-CC9C-F17D-E05B-781314FCA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323EE5-3399-BE70-07AA-9528711C3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888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F7749E-C82F-2041-5115-565B29082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2714" y="0"/>
            <a:ext cx="13064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523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GB" dirty="0"/>
              <a:t>Jest-axe is a package that combines the AXE </a:t>
            </a:r>
            <a:r>
              <a:rPr lang="en-GB" dirty="0" err="1"/>
              <a:t>devtools</a:t>
            </a:r>
            <a:r>
              <a:rPr lang="en-GB" dirty="0"/>
              <a:t> with Jest as a test runner. It enables developers to catch some of the basic accessibility errors during automatic testing.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11 Jest-axe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475B6-CC9C-F17D-E05B-781314FCA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323EE5-3399-BE70-07AA-9528711C3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2616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GB" dirty="0"/>
              <a:t>First we install the packages.</a:t>
            </a:r>
          </a:p>
          <a:p>
            <a:pPr algn="l">
              <a:lnSpc>
                <a:spcPct val="150000"/>
              </a:lnSpc>
            </a:pPr>
            <a:endParaRPr lang="en-GB" dirty="0"/>
          </a:p>
          <a:p>
            <a:pPr algn="l">
              <a:lnSpc>
                <a:spcPct val="150000"/>
              </a:lnSpc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highlight>
                  <a:srgbClr val="808080"/>
                </a:highlight>
                <a:latin typeface="Courier New" panose="02070309020205020404" pitchFamily="49" charset="0"/>
              </a:rPr>
              <a:t>npm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808080"/>
                </a:highlight>
                <a:latin typeface="Courier New" panose="02070309020205020404" pitchFamily="49" charset="0"/>
              </a:rPr>
              <a:t> install --save-dev jest jest-axe jest-environment-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highlight>
                  <a:srgbClr val="808080"/>
                </a:highlight>
                <a:latin typeface="Courier New" panose="02070309020205020404" pitchFamily="49" charset="0"/>
              </a:rPr>
              <a:t>jsdom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808080"/>
                </a:highlight>
              </a:rPr>
              <a:t>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highlight>
                <a:srgbClr val="808080"/>
              </a:highlight>
              <a:latin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br>
              <a:rPr lang="en-GB" dirty="0">
                <a:highlight>
                  <a:srgbClr val="808080"/>
                </a:highlight>
              </a:rPr>
            </a:b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highlight>
                  <a:srgbClr val="808080"/>
                </a:highlight>
                <a:latin typeface="Courier New" panose="02070309020205020404" pitchFamily="49" charset="0"/>
              </a:rPr>
              <a:t>npm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808080"/>
                </a:highlight>
                <a:latin typeface="Courier New" panose="02070309020205020404" pitchFamily="49" charset="0"/>
              </a:rPr>
              <a:t> install --save-dev @types/jest-axe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808080"/>
                </a:highlight>
              </a:rPr>
              <a:t>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highlight>
                <a:srgbClr val="808080"/>
              </a:highlight>
              <a:latin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How to use Jest-axe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475B6-CC9C-F17D-E05B-781314FCA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323EE5-3399-BE70-07AA-9528711C3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DD8716A-1E37-7E4A-347D-A096C91B1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180"/>
            <a:ext cx="184731" cy="43083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A5DC41B-7B70-AC18-DDB7-FB6A0876B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install --save-dev @types/jest-axe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0664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GB" dirty="0"/>
              <a:t>Once it is set up we can use it in our unit tests.</a:t>
            </a:r>
          </a:p>
          <a:p>
            <a:pPr algn="l">
              <a:lnSpc>
                <a:spcPct val="150000"/>
              </a:lnSpc>
            </a:pPr>
            <a:endParaRPr lang="en-GB" dirty="0"/>
          </a:p>
          <a:p>
            <a:pPr algn="l">
              <a:lnSpc>
                <a:spcPct val="150000"/>
              </a:lnSpc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How to use Jest-axe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475B6-CC9C-F17D-E05B-781314FCA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323EE5-3399-BE70-07AA-9528711C3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DD8716A-1E37-7E4A-347D-A096C91B1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180"/>
            <a:ext cx="184731" cy="43083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D1CD60-4D9F-2BAE-F4AD-8B462D127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656" y="3142039"/>
            <a:ext cx="5706271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873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GB" dirty="0"/>
              <a:t>It will give the following error:</a:t>
            </a:r>
          </a:p>
          <a:p>
            <a:pPr algn="l">
              <a:lnSpc>
                <a:spcPct val="150000"/>
              </a:lnSpc>
            </a:pPr>
            <a:endParaRPr lang="en-GB" dirty="0"/>
          </a:p>
          <a:p>
            <a:pPr algn="l">
              <a:lnSpc>
                <a:spcPct val="150000"/>
              </a:lnSpc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How to use Jest-axe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475B6-CC9C-F17D-E05B-781314FCA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323EE5-3399-BE70-07AA-9528711C3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DD8716A-1E37-7E4A-347D-A096C91B1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180"/>
            <a:ext cx="184731" cy="43083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A30F8F-52C2-6468-2B43-5469EA2EE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037" y="2972776"/>
            <a:ext cx="9358604" cy="29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125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GB" dirty="0"/>
              <a:t>It can be used with any major testing framework and can be set up globally. For information how to do that please visit. </a:t>
            </a:r>
            <a:br>
              <a:rPr lang="en-GB" dirty="0"/>
            </a:br>
            <a:br>
              <a:rPr lang="en-GB" dirty="0"/>
            </a:br>
            <a:r>
              <a:rPr lang="en-GB" dirty="0">
                <a:hlinkClick r:id="rId2"/>
              </a:rPr>
              <a:t>https://www.npmjs.com/package/jest-axe</a:t>
            </a:r>
            <a:endParaRPr lang="en-GB" dirty="0"/>
          </a:p>
          <a:p>
            <a:pPr algn="l">
              <a:lnSpc>
                <a:spcPct val="150000"/>
              </a:lnSpc>
            </a:pPr>
            <a:endParaRPr lang="en-GB" dirty="0"/>
          </a:p>
          <a:p>
            <a:pPr algn="l">
              <a:lnSpc>
                <a:spcPct val="150000"/>
              </a:lnSpc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How to use Jest-axe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475B6-CC9C-F17D-E05B-781314FCA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323EE5-3399-BE70-07AA-9528711C3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DD8716A-1E37-7E4A-347D-A096C91B1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180"/>
            <a:ext cx="184731" cy="43083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57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99B4-B790-4748-9BDC-569CA4835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85497"/>
            <a:ext cx="9144000" cy="102367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13669E"/>
                </a:solidFill>
              </a:rPr>
              <a:t>So what now?</a:t>
            </a:r>
            <a:endParaRPr lang="en-NL" dirty="0">
              <a:solidFill>
                <a:srgbClr val="13669E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pic>
        <p:nvPicPr>
          <p:cNvPr id="7" name="Picture 6" descr="A picture containing bed, umbrella&#10;&#10;Description automatically generated">
            <a:extLst>
              <a:ext uri="{FF2B5EF4-FFF2-40B4-BE49-F238E27FC236}">
                <a16:creationId xmlns:a16="http://schemas.microsoft.com/office/drawing/2014/main" id="{7B3F4F0C-B76E-4AFB-9400-BCCE78ACF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08826"/>
            <a:ext cx="12192000" cy="19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1604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Bol.com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475B6-CC9C-F17D-E05B-781314FCA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323EE5-3399-BE70-07AA-9528711C3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809309A-C6A8-3A12-E9ED-5BC4FAECAD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AF60F0-6038-08DA-89E2-13913B49C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1872"/>
            <a:ext cx="12192000" cy="691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77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Bol.com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475B6-CC9C-F17D-E05B-781314FCA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323EE5-3399-BE70-07AA-9528711C3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809309A-C6A8-3A12-E9ED-5BC4FAECAD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227488-8253-9875-7275-4E188C618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01"/>
            <a:ext cx="12202668" cy="721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634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Bol.com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475B6-CC9C-F17D-E05B-781314FCA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323EE5-3399-BE70-07AA-9528711C3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809309A-C6A8-3A12-E9ED-5BC4FAECAD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E866BC-06CD-0A16-AA18-3DC2AD3F2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717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557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Bol.com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475B6-CC9C-F17D-E05B-781314FCA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323EE5-3399-BE70-07AA-9528711C3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809309A-C6A8-3A12-E9ED-5BC4FAECAD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96C17D-2D1F-D86A-E518-CD336F9A3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720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196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dirty="0"/>
              <a:t>The EAA uses the WCAG guidelines for rules companies should adhere. Currently it states that companies should adhere to WCAG 2.2 level AA. </a:t>
            </a:r>
          </a:p>
          <a:p>
            <a:pPr algn="l">
              <a:lnSpc>
                <a:spcPct val="150000"/>
              </a:lnSpc>
            </a:pPr>
            <a:b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b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US" dirty="0">
                <a:solidFill>
                  <a:srgbClr val="1168A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https://www.w3.org/TR/WCAG22/</a:t>
            </a:r>
            <a:endParaRPr lang="en-US" dirty="0">
              <a:solidFill>
                <a:srgbClr val="1168A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dirty="0">
                <a:solidFill>
                  <a:srgbClr val="1168A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https://www.w3.org/WAI/WCAG22/quickref/?currentsidebar=%23col_customize</a:t>
            </a:r>
            <a:br>
              <a:rPr lang="en-US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13669E"/>
                </a:solidFill>
              </a:rPr>
              <a:t>Which industries will be affected?</a:t>
            </a:r>
            <a:endParaRPr lang="en-NL" sz="3200" dirty="0">
              <a:solidFill>
                <a:srgbClr val="1366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5786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Bol.com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475B6-CC9C-F17D-E05B-781314FCA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323EE5-3399-BE70-07AA-9528711C3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809309A-C6A8-3A12-E9ED-5BC4FAECAD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1CA496-FC2E-17AD-0374-18B6D31FB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88738" cy="717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901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1019907" y="1101341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13669E"/>
                </a:solidFill>
              </a:rPr>
              <a:t>What percentage of web pages meet basic a11y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475B6-CC9C-F17D-E05B-781314FCA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323EE5-3399-BE70-07AA-9528711C3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E1DBDB-F474-EA45-D4AE-471F83BF4899}"/>
              </a:ext>
            </a:extLst>
          </p:cNvPr>
          <p:cNvSpPr txBox="1"/>
          <p:nvPr/>
        </p:nvSpPr>
        <p:spPr>
          <a:xfrm>
            <a:off x="1019907" y="2031023"/>
            <a:ext cx="10460736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A 2023 analysis of the </a:t>
            </a:r>
            <a:r>
              <a:rPr lang="en-US" sz="2400" b="1" dirty="0"/>
              <a:t>world’s top 1,000,000 home pages showed that a staggering 96.3%</a:t>
            </a:r>
            <a:r>
              <a:rPr lang="en-US" sz="2400" dirty="0"/>
              <a:t> of all analyzed webpages failed to meet criteria from the Web Content Accessibility Guidelines (WCAG) 2.0 level AA, the world’s most used standard. This is down from </a:t>
            </a:r>
            <a:r>
              <a:rPr lang="en-US" sz="2400" b="1" dirty="0"/>
              <a:t>97.8% in 2019, or just a 1.5% decrease.</a:t>
            </a:r>
          </a:p>
        </p:txBody>
      </p:sp>
    </p:spTree>
    <p:extLst>
      <p:ext uri="{BB962C8B-B14F-4D97-AF65-F5344CB8AC3E}">
        <p14:creationId xmlns:p14="http://schemas.microsoft.com/office/powerpoint/2010/main" val="19357420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Bol.com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475B6-CC9C-F17D-E05B-781314FCA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323EE5-3399-BE70-07AA-9528711C3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809309A-C6A8-3A12-E9ED-5BC4FAECAD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C6C840-35AC-1B90-9EFE-77930C964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0506" y="-17584"/>
            <a:ext cx="129083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688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Bol.com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475B6-CC9C-F17D-E05B-781314FCA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323EE5-3399-BE70-07AA-9528711C3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809309A-C6A8-3A12-E9ED-5BC4FAECAD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32731" y="2659410"/>
            <a:ext cx="12591513" cy="2283490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2A9792-257A-CEBA-5108-4628147B6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584"/>
            <a:ext cx="122445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388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Bol.com</a:t>
            </a:r>
            <a:endParaRPr lang="en-NL" sz="3200" dirty="0">
              <a:solidFill>
                <a:srgbClr val="13669E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323EE5-3399-BE70-07AA-9528711C3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809309A-C6A8-3A12-E9ED-5BC4FAECAD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32731" y="2659410"/>
            <a:ext cx="12591513" cy="228349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5232F4-42F6-E15F-FC66-217B02B72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564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434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99B4-B790-4748-9BDC-569CA4835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85497"/>
            <a:ext cx="9144000" cy="102367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13669E"/>
                </a:solidFill>
              </a:rPr>
              <a:t>Helpful links</a:t>
            </a:r>
            <a:endParaRPr lang="en-NL" dirty="0">
              <a:solidFill>
                <a:srgbClr val="13669E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pic>
        <p:nvPicPr>
          <p:cNvPr id="7" name="Picture 6" descr="A picture containing bed, umbrella&#10;&#10;Description automatically generated">
            <a:extLst>
              <a:ext uri="{FF2B5EF4-FFF2-40B4-BE49-F238E27FC236}">
                <a16:creationId xmlns:a16="http://schemas.microsoft.com/office/drawing/2014/main" id="{7B3F4F0C-B76E-4AFB-9400-BCCE78ACF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08826"/>
            <a:ext cx="12192000" cy="1906324"/>
          </a:xfrm>
          <a:prstGeom prst="rect">
            <a:avLst/>
          </a:prstGeom>
        </p:spPr>
      </p:pic>
      <p:pic>
        <p:nvPicPr>
          <p:cNvPr id="4" name="Picture 3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626CC6E8-28F2-DA8C-EA6B-F6B628BBC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8202" y="4472315"/>
            <a:ext cx="1792671" cy="202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8046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99B4-B790-4748-9BDC-569CA4835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544" y="966610"/>
            <a:ext cx="9144000" cy="876718"/>
          </a:xfrm>
        </p:spPr>
        <p:txBody>
          <a:bodyPr>
            <a:normAutofit fontScale="90000"/>
          </a:bodyPr>
          <a:lstStyle/>
          <a:p>
            <a:r>
              <a:rPr lang="nl-NL" err="1">
                <a:solidFill>
                  <a:srgbClr val="13669E"/>
                </a:solidFill>
              </a:rPr>
              <a:t>Thank</a:t>
            </a:r>
            <a:r>
              <a:rPr lang="nl-NL">
                <a:solidFill>
                  <a:srgbClr val="13669E"/>
                </a:solidFill>
              </a:rPr>
              <a:t> </a:t>
            </a:r>
            <a:r>
              <a:rPr lang="nl-NL" err="1">
                <a:solidFill>
                  <a:srgbClr val="13669E"/>
                </a:solidFill>
              </a:rPr>
              <a:t>you</a:t>
            </a:r>
            <a:endParaRPr lang="en-NL">
              <a:solidFill>
                <a:srgbClr val="13669E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3F964119-B396-3D00-E3C0-A506A4EE6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943" y="2673405"/>
            <a:ext cx="1545020" cy="15111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9CA69F-E366-00F4-0723-96CDF9B86F03}"/>
              </a:ext>
            </a:extLst>
          </p:cNvPr>
          <p:cNvSpPr txBox="1"/>
          <p:nvPr/>
        </p:nvSpPr>
        <p:spPr>
          <a:xfrm>
            <a:off x="1419106" y="4324866"/>
            <a:ext cx="1224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1168A1"/>
                </a:solidFill>
              </a:rPr>
              <a:t>Linkedin</a:t>
            </a:r>
            <a:endParaRPr lang="en-US" sz="2400" dirty="0">
              <a:solidFill>
                <a:srgbClr val="1168A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43AE50-62E0-278C-B12B-9C65258D7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2946" y="2657367"/>
            <a:ext cx="1486107" cy="15432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9E979B-CD82-E54A-D5D5-CD328341D280}"/>
              </a:ext>
            </a:extLst>
          </p:cNvPr>
          <p:cNvSpPr txBox="1"/>
          <p:nvPr/>
        </p:nvSpPr>
        <p:spPr>
          <a:xfrm>
            <a:off x="5669149" y="4324867"/>
            <a:ext cx="823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1168A1"/>
                </a:solidFill>
              </a:rPr>
              <a:t>Repo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F564C4-B114-ABCA-0153-0B210DE79535}"/>
              </a:ext>
            </a:extLst>
          </p:cNvPr>
          <p:cNvSpPr txBox="1"/>
          <p:nvPr/>
        </p:nvSpPr>
        <p:spPr>
          <a:xfrm>
            <a:off x="9647580" y="4324867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1168A1"/>
                </a:solidFill>
              </a:rPr>
              <a:t>Slides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3EA365-5242-9C2D-70E8-E14BA5C1F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5931" y="2714525"/>
            <a:ext cx="1486107" cy="14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87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3EEDC6CF-E158-9DF0-EE13-8053839F0F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335B62-8F3C-DF96-FB97-663A1A79C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143"/>
            <a:ext cx="12192000" cy="631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097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56FDD3-2B1D-C45B-3628-503D6274E171}"/>
              </a:ext>
            </a:extLst>
          </p:cNvPr>
          <p:cNvSpPr txBox="1"/>
          <p:nvPr/>
        </p:nvSpPr>
        <p:spPr>
          <a:xfrm>
            <a:off x="455012" y="6009837"/>
            <a:ext cx="858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2013 report: </a:t>
            </a:r>
            <a:r>
              <a:rPr lang="en-US" dirty="0">
                <a:solidFill>
                  <a:srgbClr val="1366A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https://ec.europa.eu/social/BlobServlet?docId=14840&amp;langId=en</a:t>
            </a:r>
            <a:endParaRPr lang="en-US" dirty="0">
              <a:solidFill>
                <a:srgbClr val="1366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9306F-1108-8368-3FB7-B9F7200055AF}"/>
              </a:ext>
            </a:extLst>
          </p:cNvPr>
          <p:cNvSpPr txBox="1"/>
          <p:nvPr/>
        </p:nvSpPr>
        <p:spPr>
          <a:xfrm>
            <a:off x="455011" y="6359799"/>
            <a:ext cx="1077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2015 report: </a:t>
            </a:r>
            <a:r>
              <a:rPr lang="en-US" dirty="0">
                <a:solidFill>
                  <a:srgbClr val="1366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https://eur-lex.europa.eu/legal-content/NL/TXT/HTML/?uri=CELEX:52015SC0265&amp;from=EN</a:t>
            </a:r>
            <a:endParaRPr lang="en-US" dirty="0">
              <a:solidFill>
                <a:srgbClr val="1366A0"/>
              </a:solidFill>
            </a:endParaRPr>
          </a:p>
        </p:txBody>
      </p:sp>
      <p:pic>
        <p:nvPicPr>
          <p:cNvPr id="11" name="Picture 10" descr="A blue circle with white text&#10;&#10;Description automatically generated">
            <a:extLst>
              <a:ext uri="{FF2B5EF4-FFF2-40B4-BE49-F238E27FC236}">
                <a16:creationId xmlns:a16="http://schemas.microsoft.com/office/drawing/2014/main" id="{97080BBB-EDA3-FABD-75FD-5481948D1D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70" y="2076427"/>
            <a:ext cx="11447260" cy="282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36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 fontScale="70000" lnSpcReduction="20000"/>
          </a:bodyPr>
          <a:lstStyle/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3600" dirty="0"/>
              <a:t>News and media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3600" dirty="0"/>
              <a:t>Product and services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3600" dirty="0"/>
              <a:t>Platforms with advertisements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3600" dirty="0"/>
              <a:t>Professional services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3600" dirty="0"/>
              <a:t>Entertainment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3600" dirty="0"/>
              <a:t>telecommunications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13669E"/>
                </a:solidFill>
              </a:rPr>
              <a:t>Which industries will be affected?</a:t>
            </a:r>
            <a:endParaRPr lang="en-NL" sz="3200" dirty="0">
              <a:solidFill>
                <a:srgbClr val="1366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335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6A8BDDEB8856419685E153C75DB462" ma:contentTypeVersion="15" ma:contentTypeDescription="Een nieuw document maken." ma:contentTypeScope="" ma:versionID="5ef8c928816134568ae2afe57a33ee7a">
  <xsd:schema xmlns:xsd="http://www.w3.org/2001/XMLSchema" xmlns:xs="http://www.w3.org/2001/XMLSchema" xmlns:p="http://schemas.microsoft.com/office/2006/metadata/properties" xmlns:ns3="58aa8f7e-a0f0-4d5b-9139-e45f04de6023" xmlns:ns4="aeaff117-54c1-4f70-8da1-673f4c0dcf16" targetNamespace="http://schemas.microsoft.com/office/2006/metadata/properties" ma:root="true" ma:fieldsID="faee33c76e3b3bbd9a8cb16daf8ba4ae" ns3:_="" ns4:_="">
    <xsd:import namespace="58aa8f7e-a0f0-4d5b-9139-e45f04de6023"/>
    <xsd:import namespace="aeaff117-54c1-4f70-8da1-673f4c0dcf1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_activity" minOccurs="0"/>
                <xsd:element ref="ns4:MediaServiceDateTaken" minOccurs="0"/>
                <xsd:element ref="ns4:MediaServiceObjectDetectorVersions" minOccurs="0"/>
                <xsd:element ref="ns4:MediaLengthInSeconds" minOccurs="0"/>
                <xsd:element ref="ns4:MediaServiceSystemTag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aa8f7e-a0f0-4d5b-9139-e45f04de602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int-hash delen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aff117-54c1-4f70-8da1-673f4c0dcf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eaff117-54c1-4f70-8da1-673f4c0dcf16" xsi:nil="true"/>
  </documentManagement>
</p:properties>
</file>

<file path=customXml/itemProps1.xml><?xml version="1.0" encoding="utf-8"?>
<ds:datastoreItem xmlns:ds="http://schemas.openxmlformats.org/officeDocument/2006/customXml" ds:itemID="{FE432E90-C7F3-463A-B725-C313CA3537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aa8f7e-a0f0-4d5b-9139-e45f04de6023"/>
    <ds:schemaRef ds:uri="aeaff117-54c1-4f70-8da1-673f4c0dcf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58500B5-65C1-4EA4-9384-1247485BA93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B7E0B51-F3B7-4A1D-8643-8BDF3CCC677E}">
  <ds:schemaRefs>
    <ds:schemaRef ds:uri="http://purl.org/dc/dcmitype/"/>
    <ds:schemaRef ds:uri="http://schemas.openxmlformats.org/package/2006/metadata/core-properties"/>
    <ds:schemaRef ds:uri="http://purl.org/dc/elements/1.1/"/>
    <ds:schemaRef ds:uri="aeaff117-54c1-4f70-8da1-673f4c0dcf16"/>
    <ds:schemaRef ds:uri="http://schemas.microsoft.com/office/2006/metadata/properties"/>
    <ds:schemaRef ds:uri="http://schemas.microsoft.com/office/2006/documentManagement/types"/>
    <ds:schemaRef ds:uri="http://purl.org/dc/terms/"/>
    <ds:schemaRef ds:uri="58aa8f7e-a0f0-4d5b-9139-e45f04de6023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17147</TotalTime>
  <Words>1315</Words>
  <Application>Microsoft Office PowerPoint</Application>
  <PresentationFormat>Widescreen</PresentationFormat>
  <Paragraphs>128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Arial</vt:lpstr>
      <vt:lpstr>Calibri</vt:lpstr>
      <vt:lpstr>Calibri Light</vt:lpstr>
      <vt:lpstr>Courier New</vt:lpstr>
      <vt:lpstr>ui-monospace</vt:lpstr>
      <vt:lpstr>ui-sans-serif</vt:lpstr>
      <vt:lpstr>Kantoorthema</vt:lpstr>
      <vt:lpstr>Enhancing usability and compliance through an a11y workflow</vt:lpstr>
      <vt:lpstr>PowerPoint Presentation</vt:lpstr>
      <vt:lpstr> Rodney Wormsbecher      https://www.linkedin.com/in/rocodemy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Making web products accessible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what now?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Helpful links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story of UI libraries Architecture and workflow</dc:title>
  <dc:creator>Rodney Wormsbecher</dc:creator>
  <cp:lastModifiedBy>Wormsbecher, Rodney</cp:lastModifiedBy>
  <cp:revision>11</cp:revision>
  <dcterms:created xsi:type="dcterms:W3CDTF">2023-09-01T21:40:50Z</dcterms:created>
  <dcterms:modified xsi:type="dcterms:W3CDTF">2024-10-10T06:24:00Z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0x0101001F6A8BDDEB8856419685E153C75DB462</vt:lpwstr>
  </property>
</Properties>
</file>